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2" r:id="rId2"/>
    <p:sldId id="258" r:id="rId3"/>
    <p:sldId id="256" r:id="rId4"/>
    <p:sldId id="263" r:id="rId5"/>
    <p:sldId id="264" r:id="rId6"/>
    <p:sldId id="265" r:id="rId7"/>
    <p:sldId id="259" r:id="rId8"/>
    <p:sldId id="260" r:id="rId9"/>
    <p:sldId id="261"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E21"/>
    <a:srgbClr val="6CBFED"/>
    <a:srgbClr val="2E3885"/>
    <a:srgbClr val="EA7923"/>
    <a:srgbClr val="FDD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013"/>
  </p:normalViewPr>
  <p:slideViewPr>
    <p:cSldViewPr snapToGrid="0" snapToObjects="1">
      <p:cViewPr varScale="1">
        <p:scale>
          <a:sx n="69" d="100"/>
          <a:sy n="69" d="100"/>
        </p:scale>
        <p:origin x="-128" y="-61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A097E-2319-2642-A122-8684B012D8CA}" type="datetimeFigureOut">
              <a:rPr lang="en-US" smtClean="0"/>
              <a:t>14/11/18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B0A83-CF9C-6341-8CAF-F044CD5CA2FD}" type="slidenum">
              <a:rPr lang="en-US" smtClean="0"/>
              <a:t>‹#›</a:t>
            </a:fld>
            <a:endParaRPr lang="en-US"/>
          </a:p>
        </p:txBody>
      </p:sp>
    </p:spTree>
    <p:extLst>
      <p:ext uri="{BB962C8B-B14F-4D97-AF65-F5344CB8AC3E}">
        <p14:creationId xmlns:p14="http://schemas.microsoft.com/office/powerpoint/2010/main" val="408748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1</a:t>
            </a:fld>
            <a:endParaRPr lang="en-US"/>
          </a:p>
        </p:txBody>
      </p:sp>
    </p:spTree>
    <p:extLst>
      <p:ext uri="{BB962C8B-B14F-4D97-AF65-F5344CB8AC3E}">
        <p14:creationId xmlns:p14="http://schemas.microsoft.com/office/powerpoint/2010/main" val="15251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10</a:t>
            </a:fld>
            <a:endParaRPr lang="en-US"/>
          </a:p>
        </p:txBody>
      </p:sp>
    </p:spTree>
    <p:extLst>
      <p:ext uri="{BB962C8B-B14F-4D97-AF65-F5344CB8AC3E}">
        <p14:creationId xmlns:p14="http://schemas.microsoft.com/office/powerpoint/2010/main" val="104833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2</a:t>
            </a:fld>
            <a:endParaRPr lang="en-US"/>
          </a:p>
        </p:txBody>
      </p:sp>
    </p:spTree>
    <p:extLst>
      <p:ext uri="{BB962C8B-B14F-4D97-AF65-F5344CB8AC3E}">
        <p14:creationId xmlns:p14="http://schemas.microsoft.com/office/powerpoint/2010/main" val="241883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dirty="0">
                <a:latin typeface="Century Gothic" panose="020B0502020202020204" pitchFamily="34" charset="0"/>
              </a:rPr>
              <a:t>Opening comments:</a:t>
            </a:r>
          </a:p>
          <a:p>
            <a:pPr eaLnBrk="1" hangingPunct="1">
              <a:spcBef>
                <a:spcPct val="0"/>
              </a:spcBef>
              <a:defRPr/>
            </a:pPr>
            <a:endParaRPr lang="en-GB" altLang="en-US" sz="1100" dirty="0">
              <a:latin typeface="Century Gothic" panose="020B0502020202020204" pitchFamily="34" charset="0"/>
            </a:endParaRPr>
          </a:p>
          <a:p>
            <a:pPr eaLnBrk="1" hangingPunct="1">
              <a:spcBef>
                <a:spcPct val="0"/>
              </a:spcBef>
              <a:defRPr/>
            </a:pPr>
            <a:r>
              <a:rPr lang="en-GB" altLang="en-US" sz="1100" dirty="0">
                <a:latin typeface="Century Gothic" panose="020B0502020202020204" pitchFamily="34" charset="0"/>
              </a:rPr>
              <a:t>When introducing yourself please make sure to say that you are delivering this session on behalf of the Anti-bullying alliance.</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This is an interactive workshop and I would be happy for you to ask relevant questions as we go along.</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Housekeeping: </a:t>
            </a:r>
            <a:r>
              <a:rPr lang="en-GB" altLang="en-US" sz="1100" dirty="0">
                <a:solidFill>
                  <a:srgbClr val="FF0000"/>
                </a:solidFill>
                <a:latin typeface="Century Gothic" panose="020B0502020202020204" pitchFamily="34" charset="0"/>
              </a:rPr>
              <a:t>Detail any housekeeping arrangements including breaks, fire safety, toilets/washrooms, etc.</a:t>
            </a:r>
          </a:p>
          <a:p>
            <a:pPr marL="0" lvl="1" eaLnBrk="1" hangingPunct="1">
              <a:spcBef>
                <a:spcPct val="0"/>
              </a:spcBef>
              <a:defRPr/>
            </a:pPr>
            <a:endParaRPr lang="en-GB" altLang="en-US" sz="1100" dirty="0">
              <a:solidFill>
                <a:srgbClr val="FF0000"/>
              </a:solidFill>
              <a:latin typeface="Century Gothic" panose="020B0502020202020204" pitchFamily="34" charset="0"/>
            </a:endParaRPr>
          </a:p>
          <a:p>
            <a:pPr marL="0" lvl="1" eaLnBrk="1" hangingPunct="1">
              <a:spcBef>
                <a:spcPct val="0"/>
              </a:spcBef>
              <a:defRPr/>
            </a:pPr>
            <a:r>
              <a:rPr lang="en-GB" altLang="en-US" sz="1100" dirty="0">
                <a:solidFill>
                  <a:srgbClr val="FF0000"/>
                </a:solidFill>
                <a:latin typeface="Century Gothic" panose="020B0502020202020204" pitchFamily="34" charset="0"/>
              </a:rPr>
              <a:t>(This training is certified CPD training. Delegates can have a certificate but they must check off on the list that they have attended. Within 6 weeks they will receive a certificate of attendance via email for their records. Please can they not down their email if it is not accurate)</a:t>
            </a:r>
          </a:p>
          <a:p>
            <a:pPr marL="0" lvl="1" eaLnBrk="1" hangingPunct="1">
              <a:spcBef>
                <a:spcPct val="0"/>
              </a:spcBef>
              <a:defRPr/>
            </a:pPr>
            <a:endParaRPr lang="en-GB" altLang="en-US" sz="1100" dirty="0">
              <a:solidFill>
                <a:srgbClr val="FF0000"/>
              </a:solidFill>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At our Training the Trainers session, the question of language came up several times.  We agreed that we would not refer to pupils, students, etc but rather to Children and Young People shortened in writing to CYP.</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In addition we discussed why it is more acceptable to refer to “disabled people” rather than “people with disabilities”.  As you know, the </a:t>
            </a:r>
            <a:r>
              <a:rPr lang="en-GB" sz="1100" dirty="0">
                <a:latin typeface="Century Gothic" panose="020B0502020202020204" pitchFamily="34" charset="0"/>
              </a:rPr>
              <a:t>Social Model regards disability as something imposed on top of an individual’s impairments by the way they are unnecessarily excluded and marginalised from society. For example this might be through lack of physical access or through prejudicial attitudes and discrimination.</a:t>
            </a:r>
          </a:p>
          <a:p>
            <a:pPr marL="0" lvl="1" eaLnBrk="1" hangingPunct="1">
              <a:spcBef>
                <a:spcPct val="0"/>
              </a:spcBef>
              <a:defRPr/>
            </a:pPr>
            <a:endParaRPr lang="en-GB" sz="1100" dirty="0">
              <a:latin typeface="Century Gothic" panose="020B0502020202020204" pitchFamily="34" charset="0"/>
            </a:endParaRPr>
          </a:p>
          <a:p>
            <a:pPr marL="0" lvl="1" eaLnBrk="1" hangingPunct="1">
              <a:spcBef>
                <a:spcPct val="0"/>
              </a:spcBef>
              <a:defRPr/>
            </a:pPr>
            <a:r>
              <a:rPr lang="en-GB" sz="1100" i="1" dirty="0">
                <a:latin typeface="Century Gothic" panose="020B0502020202020204" pitchFamily="34" charset="0"/>
              </a:rPr>
              <a:t>Dr Colin Cameron is a senior lecturer in Disability Studies at Northumbria University, Newcastle upon Tyne.  He states that:</a:t>
            </a:r>
            <a:endParaRPr lang="en-GB" altLang="en-US" sz="1100" dirty="0">
              <a:latin typeface="Century Gothic" panose="020B0502020202020204" pitchFamily="34" charset="0"/>
            </a:endParaRPr>
          </a:p>
          <a:p>
            <a:pPr marL="0" lvl="1" eaLnBrk="1" hangingPunct="1">
              <a:spcBef>
                <a:spcPct val="0"/>
              </a:spcBef>
              <a:defRPr/>
            </a:pPr>
            <a:r>
              <a:rPr lang="en-GB" sz="1100" dirty="0">
                <a:latin typeface="Century Gothic" panose="020B0502020202020204" pitchFamily="34" charset="0"/>
              </a:rPr>
              <a:t>“Whether we have physical, sensory, emotional or cognitive impairments, as disabled people we have a right to regard these as being a core part of what makes us who we are, not as something to distance ourselves from or be ashamed about. While impairment can sometimes be nasty, messy, painful, and certainly isn’t all we are about, it is a big part of us. It needs to be recognised, affirmed and included on that basis. It isn’t our bodies that we need to be angry at, but the treatment dished out to people with impairments in a disabling society. “</a:t>
            </a:r>
            <a:endParaRPr lang="en-GB" sz="1100" i="1" dirty="0">
              <a:latin typeface="Century Gothic" panose="020B0502020202020204" pitchFamily="34" charset="0"/>
            </a:endParaRPr>
          </a:p>
          <a:p>
            <a:pPr marL="0" lvl="1" eaLnBrk="1" hangingPunct="1">
              <a:spcBef>
                <a:spcPct val="0"/>
              </a:spcBef>
              <a:defRPr/>
            </a:pPr>
            <a:endParaRPr lang="en-GB" altLang="en-US" sz="1000" i="1"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3</a:t>
            </a:fld>
            <a:endParaRPr lang="en-US"/>
          </a:p>
        </p:txBody>
      </p:sp>
    </p:spTree>
    <p:extLst>
      <p:ext uri="{BB962C8B-B14F-4D97-AF65-F5344CB8AC3E}">
        <p14:creationId xmlns:p14="http://schemas.microsoft.com/office/powerpoint/2010/main" val="106138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4</a:t>
            </a:fld>
            <a:endParaRPr lang="en-US"/>
          </a:p>
        </p:txBody>
      </p:sp>
    </p:spTree>
    <p:extLst>
      <p:ext uri="{BB962C8B-B14F-4D97-AF65-F5344CB8AC3E}">
        <p14:creationId xmlns:p14="http://schemas.microsoft.com/office/powerpoint/2010/main" val="98580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5</a:t>
            </a:fld>
            <a:endParaRPr lang="en-US"/>
          </a:p>
        </p:txBody>
      </p:sp>
    </p:spTree>
    <p:extLst>
      <p:ext uri="{BB962C8B-B14F-4D97-AF65-F5344CB8AC3E}">
        <p14:creationId xmlns:p14="http://schemas.microsoft.com/office/powerpoint/2010/main" val="117016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6</a:t>
            </a:fld>
            <a:endParaRPr lang="en-US"/>
          </a:p>
        </p:txBody>
      </p:sp>
    </p:spTree>
    <p:extLst>
      <p:ext uri="{BB962C8B-B14F-4D97-AF65-F5344CB8AC3E}">
        <p14:creationId xmlns:p14="http://schemas.microsoft.com/office/powerpoint/2010/main" val="361913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7</a:t>
            </a:fld>
            <a:endParaRPr lang="en-US"/>
          </a:p>
        </p:txBody>
      </p:sp>
    </p:spTree>
    <p:extLst>
      <p:ext uri="{BB962C8B-B14F-4D97-AF65-F5344CB8AC3E}">
        <p14:creationId xmlns:p14="http://schemas.microsoft.com/office/powerpoint/2010/main" val="337799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8</a:t>
            </a:fld>
            <a:endParaRPr lang="en-US"/>
          </a:p>
        </p:txBody>
      </p:sp>
    </p:spTree>
    <p:extLst>
      <p:ext uri="{BB962C8B-B14F-4D97-AF65-F5344CB8AC3E}">
        <p14:creationId xmlns:p14="http://schemas.microsoft.com/office/powerpoint/2010/main" val="30031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9</a:t>
            </a:fld>
            <a:endParaRPr lang="en-US"/>
          </a:p>
        </p:txBody>
      </p:sp>
    </p:spTree>
    <p:extLst>
      <p:ext uri="{BB962C8B-B14F-4D97-AF65-F5344CB8AC3E}">
        <p14:creationId xmlns:p14="http://schemas.microsoft.com/office/powerpoint/2010/main" val="1851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488842-18DA-C24D-9BA4-FFE2854A8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6076714-12AE-E448-B1D6-204509A4E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06DA86C-9666-7B40-AFCA-7E62582E694F}"/>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E5815703-6387-C648-B496-AA93D5EC6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A12BB4-7CD7-4946-9A6C-2DDE4803EBD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99926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475D12-D230-E543-9FB8-D241DA7C41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2292E0F-D819-514A-8826-F47F502081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67A9658-ADFC-4748-9098-4B75198FBBB8}"/>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ED87A1D4-9A28-BA42-AD13-BC25AA1F4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5D15EC6-824D-9C4E-B660-5E584A2072B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1673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4BF8E3D-1D7D-7D42-A1D7-02223F2FC3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6B2416F-7472-7C42-B3C5-EA1B8A8C2C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D63179A-ECF5-D045-AA79-F55D0FC2896B}"/>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C4C63154-1BAA-7C40-8E81-0B206B8F8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BCFFB3-B62A-DA42-91CF-31259296234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30152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EB6257-A1EE-824B-AF62-582B344A0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40AE2D-A73F-D04D-B500-37A86238EB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67ACD0-D7D7-DD46-86F7-D5BE7D9D53E0}"/>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B61B99DD-EACF-9842-9C2B-EDA19AEDC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B72797-A972-A04D-887D-500226450B27}"/>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87942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5F54A-8EDF-EF43-AD3F-8CF42EB29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3CC339C-C842-4E42-9BE8-A2B1288AB9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FC362C3-A15B-CE49-9010-4B0BDA17BA15}"/>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A2947174-FD5F-0942-85ED-1609C68E0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4748BB2-50DA-5E48-AA6C-25CBBD958EDC}"/>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33321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CAF38A-8465-EB46-8385-96BD5C1C6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E81857D-5319-E64C-B65D-F3BDB6AEF8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A8E9864-8AB3-4C42-ACD0-50C3F223DE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717A40A-4438-4C4B-8CA4-67700242555E}"/>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6" name="Footer Placeholder 5">
            <a:extLst>
              <a:ext uri="{FF2B5EF4-FFF2-40B4-BE49-F238E27FC236}">
                <a16:creationId xmlns="" xmlns:a16="http://schemas.microsoft.com/office/drawing/2014/main" id="{F9EC3732-731A-4E4C-89E5-085BD2844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632F82-E2C7-B74E-9109-6B10F163430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8586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1BBABD-7FD5-C546-B544-A5C9CA4CD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2A740A17-AE78-1647-ADF6-21AEF2A0C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2C5C47D-1DB8-CE40-A11A-E0A34B0370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984E966-EFB8-5C49-9486-F505D8CA7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BCB6A9C-2345-8243-BE7C-E1ED0AAD70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6A85786-068C-B54D-A6F7-60D8EBE8A1D1}"/>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8" name="Footer Placeholder 7">
            <a:extLst>
              <a:ext uri="{FF2B5EF4-FFF2-40B4-BE49-F238E27FC236}">
                <a16:creationId xmlns="" xmlns:a16="http://schemas.microsoft.com/office/drawing/2014/main" id="{33C1D9E1-3024-E541-9E36-B2902B355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43A384F-7E1D-2745-92C5-8DC0EE87EB4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402350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D1D6D-1BB1-5843-894A-D833FCC350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A7048E1-83AF-AE43-B303-7F1605B2E720}"/>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4" name="Footer Placeholder 3">
            <a:extLst>
              <a:ext uri="{FF2B5EF4-FFF2-40B4-BE49-F238E27FC236}">
                <a16:creationId xmlns="" xmlns:a16="http://schemas.microsoft.com/office/drawing/2014/main" id="{C506A58B-8108-C743-B214-EDF8138D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9D5D077C-4E9D-0343-AB35-8C1019B155D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220247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2285EFE-7AAB-0644-B080-42A1C0B2E150}"/>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3" name="Footer Placeholder 2">
            <a:extLst>
              <a:ext uri="{FF2B5EF4-FFF2-40B4-BE49-F238E27FC236}">
                <a16:creationId xmlns="" xmlns:a16="http://schemas.microsoft.com/office/drawing/2014/main" id="{4DFFF96B-C195-2642-AB08-2C3ACD20B5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7AD010-9459-AE46-A01F-5882CF28D4E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4373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16F4C-435F-6149-925A-3D779F7A5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ECDB323-604C-0C4A-9550-C0738DB51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36262AC-875C-5A4E-A35A-DDDD26146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2F4792F-578F-4E4A-8A0E-25D4EE554129}"/>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6" name="Footer Placeholder 5">
            <a:extLst>
              <a:ext uri="{FF2B5EF4-FFF2-40B4-BE49-F238E27FC236}">
                <a16:creationId xmlns="" xmlns:a16="http://schemas.microsoft.com/office/drawing/2014/main" id="{9AE9AC91-B28E-BA46-B8F1-3ADD6357D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9B9126-8019-BD49-9F2E-02B4A3FF4101}"/>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230230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93E8-3323-9F4A-8DE2-39AEEBC7E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53226EC-BD0C-A646-9591-C9B0731E6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B3B051AB-377E-4A42-BCDC-95333F570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FD25694-DED3-444C-BF26-935C48528989}"/>
              </a:ext>
            </a:extLst>
          </p:cNvPr>
          <p:cNvSpPr>
            <a:spLocks noGrp="1"/>
          </p:cNvSpPr>
          <p:nvPr>
            <p:ph type="dt" sz="half" idx="10"/>
          </p:nvPr>
        </p:nvSpPr>
        <p:spPr/>
        <p:txBody>
          <a:bodyPr/>
          <a:lstStyle/>
          <a:p>
            <a:fld id="{357C7F43-CD52-1F49-A215-2A0D3BB84FBF}" type="datetimeFigureOut">
              <a:rPr lang="en-US" smtClean="0"/>
              <a:t>14/11/18</a:t>
            </a:fld>
            <a:endParaRPr lang="en-US"/>
          </a:p>
        </p:txBody>
      </p:sp>
      <p:sp>
        <p:nvSpPr>
          <p:cNvPr id="6" name="Footer Placeholder 5">
            <a:extLst>
              <a:ext uri="{FF2B5EF4-FFF2-40B4-BE49-F238E27FC236}">
                <a16:creationId xmlns="" xmlns:a16="http://schemas.microsoft.com/office/drawing/2014/main" id="{428C932E-0C08-3343-A156-21FECB7FE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5802803-7F8F-8D4F-B39B-03F086D3E14B}"/>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7251143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6B020F6-6ADE-A243-A445-D3F0268E13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593454D8-04C1-5345-B718-081E79A16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938C1E-E901-EA4B-8F1D-709152B1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C7F43-CD52-1F49-A215-2A0D3BB84FBF}" type="datetimeFigureOut">
              <a:rPr lang="en-US" smtClean="0"/>
              <a:t>14/11/18</a:t>
            </a:fld>
            <a:endParaRPr lang="en-US"/>
          </a:p>
        </p:txBody>
      </p:sp>
      <p:sp>
        <p:nvSpPr>
          <p:cNvPr id="5" name="Footer Placeholder 4">
            <a:extLst>
              <a:ext uri="{FF2B5EF4-FFF2-40B4-BE49-F238E27FC236}">
                <a16:creationId xmlns="" xmlns:a16="http://schemas.microsoft.com/office/drawing/2014/main" id="{640805E2-31ED-2D43-8258-38B192D2F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2330CF7-0332-8C4B-A7AD-1DBE6852E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5023-EA8E-1B47-A6A7-D9ED17970B3B}" type="slidenum">
              <a:rPr lang="en-US" smtClean="0"/>
              <a:t>‹#›</a:t>
            </a:fld>
            <a:endParaRPr lang="en-US"/>
          </a:p>
        </p:txBody>
      </p:sp>
    </p:spTree>
    <p:extLst>
      <p:ext uri="{BB962C8B-B14F-4D97-AF65-F5344CB8AC3E}">
        <p14:creationId xmlns:p14="http://schemas.microsoft.com/office/powerpoint/2010/main" val="145368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www.youtube.com/watch?v=RGcLa-vyxVQ" TargetMode="External"/><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 xmlns:a16="http://schemas.microsoft.com/office/drawing/2014/main" id="{DEA49ABA-8FB6-D64B-AA53-C531E1006FB8}"/>
              </a:ext>
            </a:extLst>
          </p:cNvPr>
          <p:cNvSpPr txBox="1">
            <a:spLocks/>
          </p:cNvSpPr>
          <p:nvPr/>
        </p:nvSpPr>
        <p:spPr>
          <a:xfrm>
            <a:off x="1491047" y="2267136"/>
            <a:ext cx="9209904" cy="2938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solidFill>
                  <a:srgbClr val="EA7923"/>
                </a:solidFill>
                <a:latin typeface="Century Gothic" panose="020B0502020202020204" pitchFamily="34" charset="0"/>
                <a:cs typeface="Narkisim" panose="020E0502050101010101" pitchFamily="34" charset="-79"/>
              </a:rPr>
              <a:t>Why are we focusing on cyber bullying (again)?</a:t>
            </a:r>
            <a:endParaRPr lang="en-US" sz="5400" b="1" dirty="0">
              <a:solidFill>
                <a:srgbClr val="EA7923"/>
              </a:solidFill>
              <a:latin typeface="Century Gothic" panose="020B0502020202020204" pitchFamily="34" charset="0"/>
              <a:cs typeface="Narkisim" panose="020E0502050101010101" pitchFamily="34" charset="-79"/>
            </a:endParaRPr>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cxnSp>
        <p:nvCxnSpPr>
          <p:cNvPr id="11" name="Straight Connector 10">
            <a:extLst>
              <a:ext uri="{FF2B5EF4-FFF2-40B4-BE49-F238E27FC236}">
                <a16:creationId xmlns="" xmlns:a16="http://schemas.microsoft.com/office/drawing/2014/main" id="{878C7B94-DB19-A144-82C9-4BE7D840392D}"/>
              </a:ext>
            </a:extLst>
          </p:cNvPr>
          <p:cNvCxnSpPr>
            <a:cxnSpLocks/>
          </p:cNvCxnSpPr>
          <p:nvPr/>
        </p:nvCxnSpPr>
        <p:spPr>
          <a:xfrm>
            <a:off x="2569028" y="1781781"/>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4E269BF-AE66-1A4A-B7C1-00B21F6A9F48}"/>
              </a:ext>
            </a:extLst>
          </p:cNvPr>
          <p:cNvCxnSpPr>
            <a:cxnSpLocks/>
          </p:cNvCxnSpPr>
          <p:nvPr/>
        </p:nvCxnSpPr>
        <p:spPr>
          <a:xfrm>
            <a:off x="2569028" y="4463196"/>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spTree>
    <p:extLst>
      <p:ext uri="{BB962C8B-B14F-4D97-AF65-F5344CB8AC3E}">
        <p14:creationId xmlns:p14="http://schemas.microsoft.com/office/powerpoint/2010/main" val="4638614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 xmlns:a16="http://schemas.microsoft.com/office/drawing/2014/main" id="{DEA49ABA-8FB6-D64B-AA53-C531E1006FB8}"/>
              </a:ext>
            </a:extLst>
          </p:cNvPr>
          <p:cNvSpPr txBox="1">
            <a:spLocks/>
          </p:cNvSpPr>
          <p:nvPr/>
        </p:nvSpPr>
        <p:spPr>
          <a:xfrm>
            <a:off x="1491047" y="2267136"/>
            <a:ext cx="9209904" cy="2938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EA7923"/>
              </a:solidFill>
              <a:latin typeface="Century Gothic" panose="020B0502020202020204" pitchFamily="34" charset="0"/>
              <a:cs typeface="Narkisim" panose="020E0502050101010101" pitchFamily="34" charset="-79"/>
            </a:endParaRPr>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57" y="438375"/>
            <a:ext cx="5135393" cy="4890851"/>
          </a:xfrm>
          <a:prstGeom prst="rect">
            <a:avLst/>
          </a:prstGeom>
        </p:spPr>
      </p:pic>
    </p:spTree>
    <p:extLst>
      <p:ext uri="{BB962C8B-B14F-4D97-AF65-F5344CB8AC3E}">
        <p14:creationId xmlns:p14="http://schemas.microsoft.com/office/powerpoint/2010/main" val="4127771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DD52531-28E5-074A-8445-1C61F391C6A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 xmlns:a16="http://schemas.microsoft.com/office/drawing/2014/main" id="{C7C23875-111A-984C-9734-A1FA8DE0BCA9}"/>
              </a:ext>
            </a:extLst>
          </p:cNvPr>
          <p:cNvPicPr>
            <a:picLocks noChangeAspect="1"/>
          </p:cNvPicPr>
          <p:nvPr/>
        </p:nvPicPr>
        <p:blipFill>
          <a:blip r:embed="rId4"/>
          <a:stretch>
            <a:fillRect/>
          </a:stretch>
        </p:blipFill>
        <p:spPr>
          <a:xfrm>
            <a:off x="2327700" y="797568"/>
            <a:ext cx="7162289" cy="5033172"/>
          </a:xfrm>
          <a:prstGeom prst="rect">
            <a:avLst/>
          </a:prstGeom>
        </p:spPr>
      </p:pic>
      <p:pic>
        <p:nvPicPr>
          <p:cNvPr id="13" name="Picture 12">
            <a:extLst>
              <a:ext uri="{FF2B5EF4-FFF2-40B4-BE49-F238E27FC236}">
                <a16:creationId xmlns="" xmlns:a16="http://schemas.microsoft.com/office/drawing/2014/main" id="{D302A6F1-8959-274E-9098-B1FF0A580815}"/>
              </a:ext>
            </a:extLst>
          </p:cNvPr>
          <p:cNvPicPr>
            <a:picLocks noChangeAspect="1"/>
          </p:cNvPicPr>
          <p:nvPr/>
        </p:nvPicPr>
        <p:blipFill>
          <a:blip r:embed="rId5"/>
          <a:stretch>
            <a:fillRect/>
          </a:stretch>
        </p:blipFill>
        <p:spPr>
          <a:xfrm>
            <a:off x="10701222" y="5918886"/>
            <a:ext cx="1490777" cy="939113"/>
          </a:xfrm>
          <a:prstGeom prst="rect">
            <a:avLst/>
          </a:prstGeom>
        </p:spPr>
      </p:pic>
      <p:pic>
        <p:nvPicPr>
          <p:cNvPr id="14" name="Picture 13">
            <a:extLst>
              <a:ext uri="{FF2B5EF4-FFF2-40B4-BE49-F238E27FC236}">
                <a16:creationId xmlns="" xmlns:a16="http://schemas.microsoft.com/office/drawing/2014/main" id="{D0A216B1-BC11-7745-A2B2-623BC10670EB}"/>
              </a:ext>
            </a:extLst>
          </p:cNvPr>
          <p:cNvPicPr>
            <a:picLocks noChangeAspect="1"/>
          </p:cNvPicPr>
          <p:nvPr/>
        </p:nvPicPr>
        <p:blipFill>
          <a:blip r:embed="rId6"/>
          <a:stretch>
            <a:fillRect/>
          </a:stretch>
        </p:blipFill>
        <p:spPr>
          <a:xfrm>
            <a:off x="331230" y="6154521"/>
            <a:ext cx="1465386" cy="467841"/>
          </a:xfrm>
          <a:prstGeom prst="rect">
            <a:avLst/>
          </a:prstGeom>
        </p:spPr>
      </p:pic>
    </p:spTree>
    <p:extLst>
      <p:ext uri="{BB962C8B-B14F-4D97-AF65-F5344CB8AC3E}">
        <p14:creationId xmlns:p14="http://schemas.microsoft.com/office/powerpoint/2010/main" val="2490164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 xmlns:a16="http://schemas.microsoft.com/office/drawing/2014/main" id="{DEA49ABA-8FB6-D64B-AA53-C531E1006FB8}"/>
              </a:ext>
            </a:extLst>
          </p:cNvPr>
          <p:cNvSpPr txBox="1">
            <a:spLocks/>
          </p:cNvSpPr>
          <p:nvPr/>
        </p:nvSpPr>
        <p:spPr>
          <a:xfrm>
            <a:off x="2406785" y="1044528"/>
            <a:ext cx="7378429" cy="293852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Stop Speak Support Day</a:t>
            </a:r>
          </a:p>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for Anti-Bullying Week 2018:</a:t>
            </a:r>
          </a:p>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 </a:t>
            </a:r>
          </a:p>
          <a:p>
            <a:pPr algn="ctr"/>
            <a:r>
              <a:rPr lang="en-US" sz="5200" b="1" dirty="0" smtClean="0">
                <a:solidFill>
                  <a:srgbClr val="EA7923"/>
                </a:solidFill>
                <a:latin typeface="Century Gothic" panose="020B0502020202020204" pitchFamily="34" charset="0"/>
                <a:cs typeface="Narkisim" panose="020E0502050101010101" pitchFamily="34" charset="-79"/>
              </a:rPr>
              <a:t>St Ninian’s High School</a:t>
            </a:r>
            <a:endParaRPr lang="en-US" sz="5200" b="1" dirty="0">
              <a:solidFill>
                <a:srgbClr val="EA7923"/>
              </a:solidFill>
              <a:latin typeface="Century Gothic" panose="020B0502020202020204" pitchFamily="34" charset="0"/>
              <a:cs typeface="Narkisim" panose="020E0502050101010101" pitchFamily="34" charset="-79"/>
            </a:endParaRPr>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2775113" y="4680857"/>
            <a:ext cx="2924417" cy="933653"/>
          </a:xfrm>
          <a:prstGeom prst="rect">
            <a:avLst/>
          </a:prstGeom>
        </p:spPr>
      </p:pic>
      <p:cxnSp>
        <p:nvCxnSpPr>
          <p:cNvPr id="11" name="Straight Connector 10">
            <a:extLst>
              <a:ext uri="{FF2B5EF4-FFF2-40B4-BE49-F238E27FC236}">
                <a16:creationId xmlns="" xmlns:a16="http://schemas.microsoft.com/office/drawing/2014/main" id="{878C7B94-DB19-A144-82C9-4BE7D840392D}"/>
              </a:ext>
            </a:extLst>
          </p:cNvPr>
          <p:cNvCxnSpPr/>
          <p:nvPr/>
        </p:nvCxnSpPr>
        <p:spPr>
          <a:xfrm>
            <a:off x="2569029" y="2513789"/>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4E269BF-AE66-1A4A-B7C1-00B21F6A9F48}"/>
              </a:ext>
            </a:extLst>
          </p:cNvPr>
          <p:cNvCxnSpPr/>
          <p:nvPr/>
        </p:nvCxnSpPr>
        <p:spPr>
          <a:xfrm>
            <a:off x="2569029" y="3761821"/>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950624E5-380D-EE42-96E4-109CA26DD14D}"/>
              </a:ext>
            </a:extLst>
          </p:cNvPr>
          <p:cNvPicPr>
            <a:picLocks noChangeAspect="1"/>
          </p:cNvPicPr>
          <p:nvPr/>
        </p:nvPicPr>
        <p:blipFill>
          <a:blip r:embed="rId4"/>
          <a:stretch>
            <a:fillRect/>
          </a:stretch>
        </p:blipFill>
        <p:spPr>
          <a:xfrm>
            <a:off x="5964850" y="3135161"/>
            <a:ext cx="3830405" cy="3830405"/>
          </a:xfrm>
          <a:prstGeom prst="rect">
            <a:avLst/>
          </a:prstGeom>
        </p:spPr>
      </p:pic>
    </p:spTree>
    <p:extLst>
      <p:ext uri="{BB962C8B-B14F-4D97-AF65-F5344CB8AC3E}">
        <p14:creationId xmlns:p14="http://schemas.microsoft.com/office/powerpoint/2010/main" val="1024571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sp>
        <p:nvSpPr>
          <p:cNvPr id="2" name="TextBox 1"/>
          <p:cNvSpPr txBox="1"/>
          <p:nvPr/>
        </p:nvSpPr>
        <p:spPr>
          <a:xfrm>
            <a:off x="1028700" y="757238"/>
            <a:ext cx="10544175" cy="3108543"/>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latin typeface="Century Gothic" panose="020B0502020202020204" pitchFamily="34" charset="0"/>
              </a:rPr>
              <a:t>1 in 5 teenagers in England have experienced cyber bullying in the last 2 months</a:t>
            </a:r>
          </a:p>
          <a:p>
            <a:endParaRPr lang="en-GB" sz="3200" dirty="0">
              <a:latin typeface="Century Gothic" panose="020B0502020202020204" pitchFamily="34" charset="0"/>
            </a:endParaRPr>
          </a:p>
          <a:p>
            <a:pPr marL="457200" indent="-457200">
              <a:buFont typeface="Arial" panose="020B0604020202020204" pitchFamily="34" charset="0"/>
              <a:buChar char="•"/>
            </a:pPr>
            <a:r>
              <a:rPr lang="en-GB" sz="3200" dirty="0" smtClean="0">
                <a:latin typeface="Century Gothic" panose="020B0502020202020204" pitchFamily="34" charset="0"/>
              </a:rPr>
              <a:t>Children who are cyber bullied are more likely to become anxious depressed or lonely</a:t>
            </a:r>
          </a:p>
          <a:p>
            <a:endParaRPr lang="en-GB" dirty="0"/>
          </a:p>
          <a:p>
            <a:endParaRPr lang="en-GB" dirty="0"/>
          </a:p>
        </p:txBody>
      </p:sp>
      <p:pic>
        <p:nvPicPr>
          <p:cNvPr id="3" name="Picture 2"/>
          <p:cNvPicPr>
            <a:picLocks noChangeAspect="1"/>
          </p:cNvPicPr>
          <p:nvPr/>
        </p:nvPicPr>
        <p:blipFill>
          <a:blip r:embed="rId5"/>
          <a:stretch>
            <a:fillRect/>
          </a:stretch>
        </p:blipFill>
        <p:spPr>
          <a:xfrm>
            <a:off x="856307" y="3558005"/>
            <a:ext cx="5133975" cy="3181350"/>
          </a:xfrm>
          <a:prstGeom prst="rect">
            <a:avLst/>
          </a:prstGeom>
        </p:spPr>
      </p:pic>
    </p:spTree>
    <p:extLst>
      <p:ext uri="{BB962C8B-B14F-4D97-AF65-F5344CB8AC3E}">
        <p14:creationId xmlns:p14="http://schemas.microsoft.com/office/powerpoint/2010/main" val="16382456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sp>
        <p:nvSpPr>
          <p:cNvPr id="2" name="TextBox 1"/>
          <p:cNvSpPr txBox="1"/>
          <p:nvPr/>
        </p:nvSpPr>
        <p:spPr>
          <a:xfrm>
            <a:off x="1028700" y="757238"/>
            <a:ext cx="10544175" cy="2862322"/>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latin typeface="Century Gothic" panose="020B0502020202020204" pitchFamily="34" charset="0"/>
              </a:rPr>
              <a:t>The ‘Stop Speak Support’ Code of Conduct has been developed with young people</a:t>
            </a:r>
          </a:p>
          <a:p>
            <a:pPr marL="571500" indent="-571500">
              <a:buFont typeface="Arial" panose="020B0604020202020204" pitchFamily="34" charset="0"/>
              <a:buChar char="•"/>
            </a:pPr>
            <a:r>
              <a:rPr lang="en-GB" sz="3600" dirty="0" smtClean="0">
                <a:latin typeface="Century Gothic" panose="020B0502020202020204" pitchFamily="34" charset="0"/>
              </a:rPr>
              <a:t>It aims to provide simple steps that anyone who witnesses cyber bullying can follow</a:t>
            </a:r>
          </a:p>
          <a:p>
            <a:endParaRPr lang="en-GB" dirty="0"/>
          </a:p>
          <a:p>
            <a:endParaRPr lang="en-GB" dirty="0"/>
          </a:p>
        </p:txBody>
      </p:sp>
      <p:pic>
        <p:nvPicPr>
          <p:cNvPr id="3" name="Picture 2"/>
          <p:cNvPicPr>
            <a:picLocks noChangeAspect="1"/>
          </p:cNvPicPr>
          <p:nvPr/>
        </p:nvPicPr>
        <p:blipFill>
          <a:blip r:embed="rId5"/>
          <a:stretch>
            <a:fillRect/>
          </a:stretch>
        </p:blipFill>
        <p:spPr>
          <a:xfrm>
            <a:off x="741667" y="3533551"/>
            <a:ext cx="5133975" cy="3181350"/>
          </a:xfrm>
          <a:prstGeom prst="rect">
            <a:avLst/>
          </a:prstGeom>
        </p:spPr>
      </p:pic>
    </p:spTree>
    <p:extLst>
      <p:ext uri="{BB962C8B-B14F-4D97-AF65-F5344CB8AC3E}">
        <p14:creationId xmlns:p14="http://schemas.microsoft.com/office/powerpoint/2010/main" val="1855924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sp>
        <p:nvSpPr>
          <p:cNvPr id="2" name="TextBox 1"/>
          <p:cNvSpPr txBox="1"/>
          <p:nvPr/>
        </p:nvSpPr>
        <p:spPr>
          <a:xfrm>
            <a:off x="571158" y="756551"/>
            <a:ext cx="10544175" cy="2862322"/>
          </a:xfrm>
          <a:prstGeom prst="rect">
            <a:avLst/>
          </a:prstGeom>
          <a:noFill/>
        </p:spPr>
        <p:txBody>
          <a:bodyPr wrap="square" rtlCol="0">
            <a:spAutoFit/>
          </a:bodyPr>
          <a:lstStyle/>
          <a:p>
            <a:endParaRPr lang="en-GB" sz="3600" dirty="0">
              <a:latin typeface="Century Gothic" panose="020B0502020202020204" pitchFamily="34" charset="0"/>
            </a:endParaRPr>
          </a:p>
          <a:p>
            <a:pPr marL="571500" indent="-571500">
              <a:buFont typeface="Arial" panose="020B0604020202020204" pitchFamily="34" charset="0"/>
              <a:buChar char="•"/>
            </a:pPr>
            <a:r>
              <a:rPr lang="en-GB" sz="3600" dirty="0" smtClean="0">
                <a:latin typeface="Century Gothic" panose="020B0502020202020204" pitchFamily="34" charset="0"/>
              </a:rPr>
              <a:t>Don’t be a bystander in cyber bullying – we all have a role to play</a:t>
            </a:r>
          </a:p>
          <a:p>
            <a:pPr marL="571500" indent="-571500">
              <a:buFont typeface="Arial" panose="020B0604020202020204" pitchFamily="34" charset="0"/>
              <a:buChar char="•"/>
            </a:pPr>
            <a:r>
              <a:rPr lang="en-GB" sz="3600" dirty="0" smtClean="0">
                <a:latin typeface="Century Gothic" panose="020B0502020202020204" pitchFamily="34" charset="0"/>
              </a:rPr>
              <a:t>STOP, SPEAK, SUPPORT!</a:t>
            </a:r>
          </a:p>
          <a:p>
            <a:pPr marL="571500" indent="-571500">
              <a:buFont typeface="Arial" panose="020B0604020202020204" pitchFamily="34" charset="0"/>
              <a:buChar char="•"/>
            </a:pPr>
            <a:r>
              <a:rPr lang="en-GB" sz="3600" dirty="0" smtClean="0">
                <a:latin typeface="Century Gothic" panose="020B0502020202020204" pitchFamily="34" charset="0"/>
                <a:hlinkClick r:id="rId5" tooltip="ABW video"/>
              </a:rPr>
              <a:t>Video</a:t>
            </a:r>
            <a:endParaRPr lang="en-GB" sz="3600" dirty="0">
              <a:latin typeface="Century Gothic" panose="020B0502020202020204" pitchFamily="34" charset="0"/>
            </a:endParaRPr>
          </a:p>
        </p:txBody>
      </p:sp>
      <p:pic>
        <p:nvPicPr>
          <p:cNvPr id="3" name="Picture 2"/>
          <p:cNvPicPr>
            <a:picLocks noChangeAspect="1"/>
          </p:cNvPicPr>
          <p:nvPr/>
        </p:nvPicPr>
        <p:blipFill>
          <a:blip r:embed="rId6"/>
          <a:stretch>
            <a:fillRect/>
          </a:stretch>
        </p:blipFill>
        <p:spPr>
          <a:xfrm>
            <a:off x="1227782" y="3618873"/>
            <a:ext cx="5133975" cy="3181350"/>
          </a:xfrm>
          <a:prstGeom prst="rect">
            <a:avLst/>
          </a:prstGeom>
        </p:spPr>
      </p:pic>
    </p:spTree>
    <p:extLst>
      <p:ext uri="{BB962C8B-B14F-4D97-AF65-F5344CB8AC3E}">
        <p14:creationId xmlns:p14="http://schemas.microsoft.com/office/powerpoint/2010/main" val="41556127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10" name="Picture 2" descr="TWITTER_STOP.png">
            <a:extLst>
              <a:ext uri="{FF2B5EF4-FFF2-40B4-BE49-F238E27FC236}">
                <a16:creationId xmlns="" xmlns:a16="http://schemas.microsoft.com/office/drawing/2014/main" id="{5A7474A8-930A-5A49-9D04-E198380320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79" b="25762"/>
          <a:stretch/>
        </p:blipFill>
        <p:spPr bwMode="auto">
          <a:xfrm>
            <a:off x="188153" y="790000"/>
            <a:ext cx="11753351" cy="453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172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6CB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6" name="Picture 2" descr="TWITTER_POST_SPEAK.png">
            <a:extLst>
              <a:ext uri="{FF2B5EF4-FFF2-40B4-BE49-F238E27FC236}">
                <a16:creationId xmlns="" xmlns:a16="http://schemas.microsoft.com/office/drawing/2014/main" id="{B2558343-A5B7-AD49-B4CE-5DC60EAD5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758"/>
          <a:stretch/>
        </p:blipFill>
        <p:spPr bwMode="auto">
          <a:xfrm>
            <a:off x="213965" y="292820"/>
            <a:ext cx="11764068" cy="491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61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571426E-0737-3342-8C17-BDFDA524209A}"/>
              </a:ext>
            </a:extLst>
          </p:cNvPr>
          <p:cNvSpPr/>
          <p:nvPr/>
        </p:nvSpPr>
        <p:spPr>
          <a:xfrm>
            <a:off x="-1" y="-22786"/>
            <a:ext cx="12192000" cy="6880785"/>
          </a:xfrm>
          <a:prstGeom prst="rect">
            <a:avLst/>
          </a:prstGeom>
          <a:solidFill>
            <a:srgbClr val="FF8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10" name="Picture 2" descr="TWITTER_POST_SUPPORT.png">
            <a:extLst>
              <a:ext uri="{FF2B5EF4-FFF2-40B4-BE49-F238E27FC236}">
                <a16:creationId xmlns="" xmlns:a16="http://schemas.microsoft.com/office/drawing/2014/main" id="{BF8BD0CB-D28D-B149-A75A-9C01221774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286"/>
          <a:stretch/>
        </p:blipFill>
        <p:spPr bwMode="auto">
          <a:xfrm>
            <a:off x="208047" y="408718"/>
            <a:ext cx="11553481" cy="49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586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487</Words>
  <Application>Microsoft Macintosh PowerPoint</Application>
  <PresentationFormat>Custom</PresentationFormat>
  <Paragraphs>40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DEC</cp:lastModifiedBy>
  <cp:revision>9</cp:revision>
  <dcterms:created xsi:type="dcterms:W3CDTF">2018-10-19T09:27:47Z</dcterms:created>
  <dcterms:modified xsi:type="dcterms:W3CDTF">2018-11-14T20:03:56Z</dcterms:modified>
</cp:coreProperties>
</file>